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a:solidFill>
                  <a:srgbClr val="000000"/>
                </a:solidFill>
                <a:latin typeface="微软雅黑" pitchFamily="34" charset="-122"/>
                <a:ea typeface="微软雅黑" pitchFamily="34" charset="-122"/>
                <a:cs typeface="微软雅黑" panose="020B0503020204020204" pitchFamily="34" charset="-122"/>
              </a:rPr>
              <a:t>1</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247317"/>
          </a:xfrm>
        </p:spPr>
        <p:txBody>
          <a:bodyPr/>
          <a:lstStyle/>
          <a:p>
            <a:pPr hangingPunct="0">
              <a:spcAft>
                <a:spcPts val="0"/>
              </a:spcAft>
            </a:pPr>
            <a:r>
              <a:rPr lang="zh-CN" altLang="zh-CN" smtClean="0">
                <a:solidFill>
                  <a:srgbClr val="000000"/>
                </a:solidFill>
                <a:cs typeface="Times New Roman"/>
              </a:rPr>
              <a:t>（</a:t>
            </a:r>
            <a:r>
              <a:rPr lang="en-US" altLang="zh-CN" smtClean="0">
                <a:solidFill>
                  <a:srgbClr val="000000"/>
                </a:solidFill>
                <a:cs typeface="Times New Roman"/>
              </a:rPr>
              <a:t> </a:t>
            </a:r>
            <a:r>
              <a:rPr lang="zh-CN" altLang="zh-CN">
                <a:solidFill>
                  <a:srgbClr val="000000"/>
                </a:solidFill>
                <a:cs typeface="Times New Roman"/>
              </a:rPr>
              <a:t>　</a:t>
            </a:r>
            <a:r>
              <a:rPr lang="zh-CN" altLang="zh-CN" smtClean="0">
                <a:solidFill>
                  <a:srgbClr val="000000"/>
                </a:solidFill>
                <a:cs typeface="Times New Roman"/>
              </a:rPr>
              <a:t>）</a:t>
            </a:r>
            <a:r>
              <a:rPr lang="en-US" altLang="zh-CN">
                <a:solidFill>
                  <a:srgbClr val="00B0F0"/>
                </a:solidFill>
                <a:cs typeface="Times New Roman"/>
              </a:rPr>
              <a:t>3</a:t>
            </a:r>
            <a:r>
              <a:rPr lang="en-US" altLang="zh-CN" smtClean="0">
                <a:solidFill>
                  <a:srgbClr val="00B0F0"/>
                </a:solidFill>
                <a:cs typeface="Times New Roman"/>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cs typeface="Times New Roman"/>
              </a:rPr>
              <a:t>The </a:t>
            </a:r>
            <a:r>
              <a:rPr lang="en-US" altLang="zh-CN">
                <a:solidFill>
                  <a:srgbClr val="000000"/>
                </a:solidFill>
                <a:cs typeface="Times New Roman"/>
              </a:rPr>
              <a:t>text tells us that we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A. can use Quizlet to learn English and French</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B. can buy tickets from Ctrip only in the daytime</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can’t download Google Maps for offline use</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D. can’t use Ximalaya to download book recordings</a:t>
            </a:r>
            <a:endParaRPr lang="zh-CN" altLang="zh-CN" sz="1200">
              <a:solidFill>
                <a:srgbClr val="000000"/>
              </a:solidFill>
              <a:cs typeface="Times New Roman"/>
            </a:endParaRPr>
          </a:p>
        </p:txBody>
      </p:sp>
      <p:sp>
        <p:nvSpPr>
          <p:cNvPr id="3" name="矩形 2"/>
          <p:cNvSpPr/>
          <p:nvPr/>
        </p:nvSpPr>
        <p:spPr>
          <a:xfrm>
            <a:off x="939508" y="917347"/>
            <a:ext cx="518091" cy="646331"/>
          </a:xfrm>
          <a:prstGeom prst="rect">
            <a:avLst/>
          </a:prstGeom>
        </p:spPr>
        <p:txBody>
          <a:bodyPr wrap="none">
            <a:spAutoFit/>
          </a:bodyPr>
          <a:lstStyle/>
          <a:p>
            <a:r>
              <a:rPr lang="en-US" altLang="zh-CN" sz="3600" smtClean="0"/>
              <a:t>A</a:t>
            </a:r>
            <a:endParaRPr lang="zh-CN" altLang="en-US"/>
          </a:p>
        </p:txBody>
      </p:sp>
    </p:spTree>
    <p:extLst>
      <p:ext uri="{BB962C8B-B14F-4D97-AF65-F5344CB8AC3E}">
        <p14:creationId xmlns:p14="http://schemas.microsoft.com/office/powerpoint/2010/main" val="3754427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087040"/>
            <a:ext cx="11485848" cy="4142160"/>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推理判断题。根据表格最后一栏中的</a:t>
            </a:r>
            <a:r>
              <a:rPr lang="en-US" altLang="zh-CN" b="1">
                <a:solidFill>
                  <a:srgbClr val="FF0000"/>
                </a:solidFill>
                <a:cs typeface="Times New Roman"/>
              </a:rPr>
              <a:t>“It has subjects like languages and words, maths and science, history and geography, and so on.”</a:t>
            </a:r>
            <a:r>
              <a:rPr lang="zh-CN" altLang="zh-CN" b="1">
                <a:solidFill>
                  <a:srgbClr val="FF0000"/>
                </a:solidFill>
                <a:cs typeface="Times New Roman"/>
              </a:rPr>
              <a:t>可知，</a:t>
            </a:r>
            <a:r>
              <a:rPr lang="en-US" altLang="zh-CN" b="1">
                <a:solidFill>
                  <a:srgbClr val="FF0000"/>
                </a:solidFill>
                <a:cs typeface="Times New Roman"/>
              </a:rPr>
              <a:t>Quizlet</a:t>
            </a:r>
            <a:r>
              <a:rPr lang="zh-CN" altLang="zh-CN" b="1">
                <a:solidFill>
                  <a:srgbClr val="FF0000"/>
                </a:solidFill>
                <a:cs typeface="Times New Roman"/>
              </a:rPr>
              <a:t>含有语言模块，所以我们可以用</a:t>
            </a:r>
            <a:r>
              <a:rPr lang="en-US" altLang="zh-CN" b="1">
                <a:solidFill>
                  <a:srgbClr val="FF0000"/>
                </a:solidFill>
                <a:cs typeface="Times New Roman"/>
              </a:rPr>
              <a:t>Quizlet</a:t>
            </a:r>
            <a:r>
              <a:rPr lang="zh-CN" altLang="zh-CN" b="1">
                <a:solidFill>
                  <a:srgbClr val="FF0000"/>
                </a:solidFill>
                <a:cs typeface="Times New Roman"/>
              </a:rPr>
              <a:t>来学习英语和法语。故选</a:t>
            </a:r>
            <a:r>
              <a:rPr lang="en-US" altLang="zh-CN" b="1">
                <a:solidFill>
                  <a:srgbClr val="FF0000"/>
                </a:solidFill>
                <a:cs typeface="Times New Roman"/>
              </a:rPr>
              <a:t>A</a:t>
            </a:r>
            <a:r>
              <a:rPr lang="zh-CN" altLang="zh-CN" b="1">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15661978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567000" cy="5193202"/>
          </a:xfrm>
          <a:prstGeom prst="rect">
            <a:avLst/>
          </a:prstGeom>
        </p:spPr>
      </p:pic>
      <p:sp>
        <p:nvSpPr>
          <p:cNvPr id="9" name="内容占位符 1"/>
          <p:cNvSpPr>
            <a:spLocks noGrp="1"/>
          </p:cNvSpPr>
          <p:nvPr>
            <p:ph idx="1"/>
          </p:nvPr>
        </p:nvSpPr>
        <p:spPr>
          <a:xfrm>
            <a:off x="360854" y="1270196"/>
            <a:ext cx="11485848" cy="1654748"/>
          </a:xfrm>
        </p:spPr>
        <p:txBody>
          <a:bodyPr/>
          <a:lstStyle/>
          <a:p>
            <a:pPr hangingPunct="0">
              <a:spcAft>
                <a:spcPts val="0"/>
              </a:spcAft>
            </a:pPr>
            <a:r>
              <a:rPr lang="en-US" altLang="zh-CN">
                <a:solidFill>
                  <a:srgbClr val="000000"/>
                </a:solidFill>
                <a:cs typeface="Times New Roman"/>
              </a:rPr>
              <a:t>After making a custom</a:t>
            </a:r>
            <a:r>
              <a:rPr lang="zh-CN" altLang="zh-CN">
                <a:solidFill>
                  <a:srgbClr val="000000"/>
                </a:solidFill>
                <a:cs typeface="Times New Roman"/>
              </a:rPr>
              <a:t>（</a:t>
            </a:r>
            <a:r>
              <a:rPr lang="zh-CN" altLang="zh-CN">
                <a:solidFill>
                  <a:srgbClr val="000000"/>
                </a:solidFill>
                <a:ea typeface="楷体"/>
                <a:cs typeface="Times New Roman"/>
              </a:rPr>
              <a:t>自定义</a:t>
            </a:r>
            <a:r>
              <a:rPr lang="zh-CN" altLang="zh-CN">
                <a:solidFill>
                  <a:srgbClr val="000000"/>
                </a:solidFill>
                <a:cs typeface="Times New Roman"/>
              </a:rPr>
              <a:t>）</a:t>
            </a:r>
            <a:r>
              <a:rPr lang="en-US" altLang="zh-CN">
                <a:solidFill>
                  <a:srgbClr val="000000"/>
                </a:solidFill>
                <a:cs typeface="Times New Roman"/>
              </a:rPr>
              <a:t> map, other people can see where you are going or join you in your trip.</a:t>
            </a:r>
            <a:endParaRPr lang="zh-CN" altLang="zh-CN" sz="900">
              <a:solidFill>
                <a:srgbClr val="000000"/>
              </a:solidFill>
              <a:cs typeface="Times New Roman"/>
            </a:endParaRPr>
          </a:p>
        </p:txBody>
      </p:sp>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679598"/>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13" name="内容占位符 1"/>
          <p:cNvSpPr txBox="1">
            <a:spLocks/>
          </p:cNvSpPr>
          <p:nvPr/>
        </p:nvSpPr>
        <p:spPr bwMode="auto">
          <a:xfrm>
            <a:off x="360854" y="2852936"/>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ea typeface="楷体"/>
                <a:cs typeface="Times New Roman"/>
              </a:rPr>
              <a:t>             </a:t>
            </a:r>
            <a:r>
              <a:rPr lang="zh-CN" altLang="zh-CN" smtClean="0">
                <a:ea typeface="楷体"/>
                <a:cs typeface="Times New Roman"/>
              </a:rPr>
              <a:t>制作</a:t>
            </a:r>
            <a:r>
              <a:rPr lang="zh-CN" altLang="zh-CN">
                <a:ea typeface="楷体"/>
                <a:cs typeface="Times New Roman"/>
              </a:rPr>
              <a:t>自定义地图后</a:t>
            </a:r>
            <a:r>
              <a:rPr lang="zh-CN" altLang="zh-CN">
                <a:cs typeface="Times New Roman"/>
              </a:rPr>
              <a:t>，</a:t>
            </a:r>
            <a:r>
              <a:rPr lang="zh-CN" altLang="zh-CN">
                <a:ea typeface="楷体"/>
                <a:cs typeface="Times New Roman"/>
              </a:rPr>
              <a:t>其他人可以看到你要去的地方或加入你的行程。</a:t>
            </a:r>
            <a:endParaRPr lang="zh-CN" altLang="zh-CN" sz="900">
              <a:cs typeface="Times New Roman"/>
            </a:endParaRPr>
          </a:p>
        </p:txBody>
      </p:sp>
      <p:sp>
        <p:nvSpPr>
          <p:cNvPr id="14" name="内容占位符 2"/>
          <p:cNvSpPr txBox="1">
            <a:spLocks/>
          </p:cNvSpPr>
          <p:nvPr/>
        </p:nvSpPr>
        <p:spPr bwMode="auto">
          <a:xfrm>
            <a:off x="360854" y="4358020"/>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cs typeface="Times New Roman"/>
              </a:rPr>
              <a:t>            </a:t>
            </a:r>
            <a:r>
              <a:rPr lang="zh-CN" altLang="zh-CN" spc="-100" smtClean="0">
                <a:cs typeface="Times New Roman"/>
              </a:rPr>
              <a:t>这</a:t>
            </a:r>
            <a:r>
              <a:rPr lang="zh-CN" altLang="zh-CN" spc="-100">
                <a:cs typeface="Times New Roman"/>
              </a:rPr>
              <a:t>是一个主从复合句。</a:t>
            </a:r>
            <a:r>
              <a:rPr lang="en-US" altLang="zh-CN" spc="-100">
                <a:cs typeface="Times New Roman"/>
              </a:rPr>
              <a:t>“After making a custom</a:t>
            </a:r>
            <a:r>
              <a:rPr lang="zh-CN" altLang="zh-CN" spc="-100">
                <a:cs typeface="Times New Roman"/>
              </a:rPr>
              <a:t>（</a:t>
            </a:r>
            <a:r>
              <a:rPr lang="zh-CN" altLang="zh-CN" spc="-100">
                <a:ea typeface="楷体"/>
                <a:cs typeface="Times New Roman"/>
              </a:rPr>
              <a:t>自定义</a:t>
            </a:r>
            <a:r>
              <a:rPr lang="zh-CN" altLang="zh-CN" spc="-100">
                <a:cs typeface="Times New Roman"/>
              </a:rPr>
              <a:t>）</a:t>
            </a:r>
            <a:r>
              <a:rPr lang="en-US" altLang="zh-CN" spc="-100">
                <a:cs typeface="Times New Roman"/>
              </a:rPr>
              <a:t> map”</a:t>
            </a:r>
            <a:r>
              <a:rPr lang="zh-CN" altLang="zh-CN" spc="-100">
                <a:cs typeface="Times New Roman"/>
              </a:rPr>
              <a:t>是介词短语作时间状语，</a:t>
            </a:r>
            <a:r>
              <a:rPr lang="en-US" altLang="zh-CN" spc="-100">
                <a:cs typeface="Times New Roman"/>
              </a:rPr>
              <a:t>where</a:t>
            </a:r>
            <a:r>
              <a:rPr lang="zh-CN" altLang="zh-CN" spc="-100">
                <a:cs typeface="Times New Roman"/>
              </a:rPr>
              <a:t>引导宾语从句。</a:t>
            </a:r>
            <a:endParaRPr lang="zh-CN" altLang="zh-CN" sz="900" spc="-100">
              <a:cs typeface="Times New Roman"/>
            </a:endParaRPr>
          </a:p>
        </p:txBody>
      </p:sp>
    </p:spTree>
    <p:extLst>
      <p:ext uri="{BB962C8B-B14F-4D97-AF65-F5344CB8AC3E}">
        <p14:creationId xmlns:p14="http://schemas.microsoft.com/office/powerpoint/2010/main" val="1438140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28514" y="780345"/>
            <a:ext cx="10767292" cy="1401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内容占位符 4"/>
          <p:cNvSpPr txBox="1">
            <a:spLocks/>
          </p:cNvSpPr>
          <p:nvPr/>
        </p:nvSpPr>
        <p:spPr bwMode="auto">
          <a:xfrm>
            <a:off x="360854" y="2237757"/>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mtClean="0">
                <a:solidFill>
                  <a:srgbClr val="000000"/>
                </a:solidFill>
                <a:ea typeface="楷体"/>
                <a:cs typeface="Times New Roman"/>
              </a:rPr>
              <a:t>                             </a:t>
            </a:r>
            <a:r>
              <a:rPr lang="zh-CN" altLang="zh-CN" smtClean="0">
                <a:solidFill>
                  <a:srgbClr val="000000"/>
                </a:solidFill>
                <a:ea typeface="楷体"/>
                <a:cs typeface="Times New Roman"/>
              </a:rPr>
              <a:t>本文是一篇应用文。文章主要介绍了四种应用软件及其用途。</a:t>
            </a:r>
            <a:endParaRPr lang="zh-CN" altLang="en-US"/>
          </a:p>
        </p:txBody>
      </p:sp>
      <p:pic>
        <p:nvPicPr>
          <p:cNvPr id="14" name="图片 13"/>
          <p:cNvPicPr>
            <a:picLocks noChangeAspect="1"/>
          </p:cNvPicPr>
          <p:nvPr/>
        </p:nvPicPr>
        <p:blipFill>
          <a:blip r:embed="rId3"/>
          <a:stretch>
            <a:fillRect/>
          </a:stretch>
        </p:blipFill>
        <p:spPr>
          <a:xfrm>
            <a:off x="550590" y="2293225"/>
            <a:ext cx="3024336" cy="790377"/>
          </a:xfrm>
          <a:prstGeom prst="rect">
            <a:avLst/>
          </a:prstGeom>
        </p:spPr>
      </p:pic>
    </p:spTree>
    <p:extLst>
      <p:ext uri="{BB962C8B-B14F-4D97-AF65-F5344CB8AC3E}">
        <p14:creationId xmlns:p14="http://schemas.microsoft.com/office/powerpoint/2010/main" val="3599541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1"/>
          <p:cNvSpPr>
            <a:spLocks noGrp="1"/>
          </p:cNvSpPr>
          <p:nvPr>
            <p:ph idx="1"/>
          </p:nvPr>
        </p:nvSpPr>
        <p:spPr>
          <a:xfrm>
            <a:off x="360854" y="836712"/>
            <a:ext cx="11485848" cy="4147739"/>
          </a:xfrm>
        </p:spPr>
        <p:txBody>
          <a:bodyPr/>
          <a:lstStyle/>
          <a:p>
            <a:pPr indent="714375" hangingPunct="0">
              <a:spcAft>
                <a:spcPts val="0"/>
              </a:spcAft>
            </a:pPr>
            <a:r>
              <a:rPr lang="en-US" altLang="zh-CN" dirty="0">
                <a:solidFill>
                  <a:srgbClr val="000000"/>
                </a:solidFill>
                <a:cs typeface="Times New Roman"/>
              </a:rPr>
              <a:t>Nowadays there seems to be an app for everything. Different apps can help people improve their study, relax themselves, find their way and so on. They have been part of our life. And here we will show you some popular apps that are helpful to people</a:t>
            </a:r>
            <a:r>
              <a:rPr lang="en-US" altLang="zh-CN" dirty="0" smtClean="0">
                <a:solidFill>
                  <a:srgbClr val="000000"/>
                </a:solidFill>
                <a:cs typeface="Times New Roman"/>
              </a:rPr>
              <a:t>.</a:t>
            </a:r>
            <a:endParaRPr lang="zh-CN" altLang="zh-CN" sz="1200" dirty="0">
              <a:solidFill>
                <a:srgbClr val="000000"/>
              </a:solidFill>
              <a:cs typeface="Times New Roman"/>
            </a:endParaRPr>
          </a:p>
        </p:txBody>
      </p:sp>
    </p:spTree>
    <p:extLst>
      <p:ext uri="{BB962C8B-B14F-4D97-AF65-F5344CB8AC3E}">
        <p14:creationId xmlns:p14="http://schemas.microsoft.com/office/powerpoint/2010/main" val="1829776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nvPr>
        </p:nvGraphicFramePr>
        <p:xfrm>
          <a:off x="457374" y="998436"/>
          <a:ext cx="11305256" cy="5230368"/>
        </p:xfrm>
        <a:graphic>
          <a:graphicData uri="http://schemas.openxmlformats.org/drawingml/2006/table">
            <a:tbl>
              <a:tblPr firstRow="1" firstCol="1" bandRow="1"/>
              <a:tblGrid>
                <a:gridCol w="2160240">
                  <a:extLst>
                    <a:ext uri="{9D8B030D-6E8A-4147-A177-3AD203B41FA5}">
                      <a16:colId xmlns:a16="http://schemas.microsoft.com/office/drawing/2014/main" val="20000"/>
                    </a:ext>
                  </a:extLst>
                </a:gridCol>
                <a:gridCol w="9145016">
                  <a:extLst>
                    <a:ext uri="{9D8B030D-6E8A-4147-A177-3AD203B41FA5}">
                      <a16:colId xmlns:a16="http://schemas.microsoft.com/office/drawing/2014/main" val="20001"/>
                    </a:ext>
                  </a:extLst>
                </a:gridCol>
              </a:tblGrid>
              <a:tr h="617177">
                <a:tc>
                  <a:txBody>
                    <a:bodyPr/>
                    <a:lstStyle/>
                    <a:p>
                      <a:pPr algn="ctr" hangingPunct="0">
                        <a:lnSpc>
                          <a:spcPct val="130000"/>
                        </a:lnSpc>
                        <a:spcAft>
                          <a:spcPts val="0"/>
                        </a:spcAft>
                      </a:pPr>
                      <a:endParaRPr lang="en-US" sz="33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pPr>
                      <a:r>
                        <a:rPr lang="zh-CN" sz="3300">
                          <a:solidFill>
                            <a:srgbClr val="000000"/>
                          </a:solidFill>
                          <a:effectLst/>
                          <a:latin typeface="Times New Roman"/>
                          <a:ea typeface="宋体"/>
                          <a:cs typeface="Times New Roman"/>
                        </a:rPr>
                        <a:t>　　</a:t>
                      </a:r>
                      <a:r>
                        <a:rPr lang="en-US" sz="3300">
                          <a:solidFill>
                            <a:srgbClr val="000000"/>
                          </a:solidFill>
                          <a:effectLst/>
                          <a:latin typeface="Times New Roman"/>
                          <a:ea typeface="宋体"/>
                          <a:cs typeface="Times New Roman"/>
                        </a:rPr>
                        <a:t>Ctrip</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can</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be</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the</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best</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helper</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when</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you</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feel</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it</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hard</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to</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buy</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the</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train</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or</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airline</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tickets.</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You</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can</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buy</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tickets</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anywhere</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at</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any</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time.</a:t>
                      </a:r>
                      <a:r>
                        <a:rPr lang="en-US" sz="3300">
                          <a:solidFill>
                            <a:srgbClr val="000000"/>
                          </a:solidFill>
                          <a:effectLst/>
                          <a:latin typeface="Times New Roman"/>
                          <a:ea typeface="仿宋"/>
                          <a:cs typeface="Times New Roman"/>
                        </a:rPr>
                        <a:t> </a:t>
                      </a:r>
                      <a:endParaRPr lang="zh-CN" sz="3300">
                        <a:solidFill>
                          <a:srgbClr val="000000"/>
                        </a:solidFill>
                        <a:effectLst/>
                        <a:latin typeface="Times New Roman"/>
                        <a:ea typeface="宋体"/>
                        <a:cs typeface="Times New Roman"/>
                      </a:endParaRPr>
                    </a:p>
                  </a:txBody>
                  <a:tcPr marL="16668" marR="166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440079">
                <a:tc>
                  <a:txBody>
                    <a:bodyPr/>
                    <a:lstStyle/>
                    <a:p>
                      <a:pPr algn="ctr" hangingPunct="0">
                        <a:lnSpc>
                          <a:spcPct val="130000"/>
                        </a:lnSpc>
                        <a:spcAft>
                          <a:spcPts val="0"/>
                        </a:spcAft>
                      </a:pPr>
                      <a:endParaRPr lang="en-US" sz="33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pPr>
                      <a:r>
                        <a:rPr lang="zh-CN" sz="3300">
                          <a:solidFill>
                            <a:srgbClr val="000000"/>
                          </a:solidFill>
                          <a:effectLst/>
                          <a:latin typeface="Times New Roman"/>
                          <a:ea typeface="宋体"/>
                          <a:cs typeface="Times New Roman"/>
                        </a:rPr>
                        <a:t>　　</a:t>
                      </a:r>
                      <a:r>
                        <a:rPr lang="en-US" sz="3300">
                          <a:solidFill>
                            <a:srgbClr val="000000"/>
                          </a:solidFill>
                          <a:effectLst/>
                          <a:latin typeface="Times New Roman"/>
                          <a:ea typeface="宋体"/>
                          <a:cs typeface="Times New Roman"/>
                        </a:rPr>
                        <a:t>Ximalaya</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has</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millions</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of</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books</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including</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poems,</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short</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stories,</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novels</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and</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even</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fairy</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tales</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for</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children.</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What</a:t>
                      </a:r>
                      <a:r>
                        <a:rPr lang="en-US" sz="3300">
                          <a:solidFill>
                            <a:srgbClr val="000000"/>
                          </a:solidFill>
                          <a:effectLst/>
                          <a:latin typeface="Times New Roman"/>
                          <a:ea typeface="仿宋"/>
                          <a:cs typeface="Times New Roman"/>
                        </a:rPr>
                        <a:t>’</a:t>
                      </a:r>
                      <a:r>
                        <a:rPr lang="en-US" sz="3300">
                          <a:solidFill>
                            <a:srgbClr val="000000"/>
                          </a:solidFill>
                          <a:effectLst/>
                          <a:latin typeface="Times New Roman"/>
                          <a:ea typeface="宋体"/>
                          <a:cs typeface="Times New Roman"/>
                        </a:rPr>
                        <a:t>s</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special</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about</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it</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is</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that</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you</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can</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use</a:t>
                      </a:r>
                      <a:r>
                        <a:rPr lang="en-US" sz="3300">
                          <a:solidFill>
                            <a:srgbClr val="000000"/>
                          </a:solidFill>
                          <a:effectLst/>
                          <a:latin typeface="Times New Roman"/>
                          <a:ea typeface="仿宋"/>
                          <a:cs typeface="Times New Roman"/>
                        </a:rPr>
                        <a:t> </a:t>
                      </a:r>
                      <a:r>
                        <a:rPr lang="en-US" sz="3300">
                          <a:solidFill>
                            <a:srgbClr val="000000"/>
                          </a:solidFill>
                          <a:effectLst/>
                          <a:latin typeface="Times New Roman"/>
                          <a:ea typeface="宋体"/>
                          <a:cs typeface="Times New Roman"/>
                        </a:rPr>
                        <a:t>it</a:t>
                      </a:r>
                      <a:r>
                        <a:rPr lang="en-US" sz="3300">
                          <a:solidFill>
                            <a:srgbClr val="000000"/>
                          </a:solidFill>
                          <a:effectLst/>
                          <a:latin typeface="Times New Roman"/>
                          <a:ea typeface="仿宋"/>
                          <a:cs typeface="Times New Roman"/>
                        </a:rPr>
                        <a:t> </a:t>
                      </a:r>
                      <a:r>
                        <a:rPr lang="en-US" sz="3300" spc="-100" baseline="0">
                          <a:solidFill>
                            <a:srgbClr val="000000"/>
                          </a:solidFill>
                          <a:effectLst/>
                          <a:latin typeface="Times New Roman"/>
                          <a:ea typeface="宋体"/>
                          <a:cs typeface="Times New Roman"/>
                        </a:rPr>
                        <a:t>to</a:t>
                      </a:r>
                      <a:r>
                        <a:rPr lang="en-US" sz="3300" spc="-100" baseline="0">
                          <a:solidFill>
                            <a:srgbClr val="000000"/>
                          </a:solidFill>
                          <a:effectLst/>
                          <a:latin typeface="Times New Roman"/>
                          <a:ea typeface="仿宋"/>
                          <a:cs typeface="Times New Roman"/>
                        </a:rPr>
                        <a:t> </a:t>
                      </a:r>
                      <a:r>
                        <a:rPr lang="en-US" sz="3300" spc="-100" baseline="0">
                          <a:solidFill>
                            <a:srgbClr val="000000"/>
                          </a:solidFill>
                          <a:effectLst/>
                          <a:latin typeface="Times New Roman"/>
                          <a:ea typeface="宋体"/>
                          <a:cs typeface="Times New Roman"/>
                        </a:rPr>
                        <a:t>download</a:t>
                      </a:r>
                      <a:r>
                        <a:rPr lang="en-US" sz="3300" spc="-100" baseline="0">
                          <a:solidFill>
                            <a:srgbClr val="000000"/>
                          </a:solidFill>
                          <a:effectLst/>
                          <a:latin typeface="Times New Roman"/>
                          <a:ea typeface="仿宋"/>
                          <a:cs typeface="Times New Roman"/>
                        </a:rPr>
                        <a:t> </a:t>
                      </a:r>
                      <a:r>
                        <a:rPr lang="en-US" sz="3300" spc="-100" baseline="0">
                          <a:solidFill>
                            <a:srgbClr val="000000"/>
                          </a:solidFill>
                          <a:effectLst/>
                          <a:latin typeface="Times New Roman"/>
                          <a:ea typeface="宋体"/>
                          <a:cs typeface="Times New Roman"/>
                        </a:rPr>
                        <a:t>book</a:t>
                      </a:r>
                      <a:r>
                        <a:rPr lang="en-US" sz="3300" spc="-100" baseline="0">
                          <a:solidFill>
                            <a:srgbClr val="000000"/>
                          </a:solidFill>
                          <a:effectLst/>
                          <a:latin typeface="Times New Roman"/>
                          <a:ea typeface="仿宋"/>
                          <a:cs typeface="Times New Roman"/>
                        </a:rPr>
                        <a:t> </a:t>
                      </a:r>
                      <a:r>
                        <a:rPr lang="en-US" sz="3300" spc="-100" baseline="0">
                          <a:solidFill>
                            <a:srgbClr val="000000"/>
                          </a:solidFill>
                          <a:effectLst/>
                          <a:latin typeface="Times New Roman"/>
                          <a:ea typeface="宋体"/>
                          <a:cs typeface="Times New Roman"/>
                        </a:rPr>
                        <a:t>recordings</a:t>
                      </a:r>
                      <a:r>
                        <a:rPr lang="en-US" sz="3300" spc="-100" baseline="0">
                          <a:solidFill>
                            <a:srgbClr val="000000"/>
                          </a:solidFill>
                          <a:effectLst/>
                          <a:latin typeface="Times New Roman"/>
                          <a:ea typeface="仿宋"/>
                          <a:cs typeface="Times New Roman"/>
                        </a:rPr>
                        <a:t> </a:t>
                      </a:r>
                      <a:r>
                        <a:rPr lang="en-US" sz="3300" spc="-100" baseline="0">
                          <a:solidFill>
                            <a:srgbClr val="000000"/>
                          </a:solidFill>
                          <a:effectLst/>
                          <a:latin typeface="Times New Roman"/>
                          <a:ea typeface="宋体"/>
                          <a:cs typeface="Times New Roman"/>
                        </a:rPr>
                        <a:t>that</a:t>
                      </a:r>
                      <a:r>
                        <a:rPr lang="en-US" sz="3300" spc="-100" baseline="0">
                          <a:solidFill>
                            <a:srgbClr val="000000"/>
                          </a:solidFill>
                          <a:effectLst/>
                          <a:latin typeface="Times New Roman"/>
                          <a:ea typeface="仿宋"/>
                          <a:cs typeface="Times New Roman"/>
                        </a:rPr>
                        <a:t> </a:t>
                      </a:r>
                      <a:r>
                        <a:rPr lang="en-US" sz="3300" spc="-100" baseline="0">
                          <a:solidFill>
                            <a:srgbClr val="000000"/>
                          </a:solidFill>
                          <a:effectLst/>
                          <a:latin typeface="Times New Roman"/>
                          <a:ea typeface="宋体"/>
                          <a:cs typeface="Times New Roman"/>
                        </a:rPr>
                        <a:t>can</a:t>
                      </a:r>
                      <a:r>
                        <a:rPr lang="en-US" sz="3300" spc="-100" baseline="0">
                          <a:solidFill>
                            <a:srgbClr val="000000"/>
                          </a:solidFill>
                          <a:effectLst/>
                          <a:latin typeface="Times New Roman"/>
                          <a:ea typeface="仿宋"/>
                          <a:cs typeface="Times New Roman"/>
                        </a:rPr>
                        <a:t> </a:t>
                      </a:r>
                      <a:r>
                        <a:rPr lang="en-US" sz="3300" spc="-100" baseline="0">
                          <a:solidFill>
                            <a:srgbClr val="000000"/>
                          </a:solidFill>
                          <a:effectLst/>
                          <a:latin typeface="Times New Roman"/>
                          <a:ea typeface="宋体"/>
                          <a:cs typeface="Times New Roman"/>
                        </a:rPr>
                        <a:t>be</a:t>
                      </a:r>
                      <a:r>
                        <a:rPr lang="en-US" sz="3300" spc="-100" baseline="0">
                          <a:solidFill>
                            <a:srgbClr val="000000"/>
                          </a:solidFill>
                          <a:effectLst/>
                          <a:latin typeface="Times New Roman"/>
                          <a:ea typeface="仿宋"/>
                          <a:cs typeface="Times New Roman"/>
                        </a:rPr>
                        <a:t> </a:t>
                      </a:r>
                      <a:r>
                        <a:rPr lang="en-US" sz="3300" spc="-100" baseline="0">
                          <a:solidFill>
                            <a:srgbClr val="000000"/>
                          </a:solidFill>
                          <a:effectLst/>
                          <a:latin typeface="Times New Roman"/>
                          <a:ea typeface="宋体"/>
                          <a:cs typeface="Times New Roman"/>
                        </a:rPr>
                        <a:t>listened</a:t>
                      </a:r>
                      <a:r>
                        <a:rPr lang="en-US" sz="3300" spc="-100" baseline="0">
                          <a:solidFill>
                            <a:srgbClr val="000000"/>
                          </a:solidFill>
                          <a:effectLst/>
                          <a:latin typeface="Times New Roman"/>
                          <a:ea typeface="仿宋"/>
                          <a:cs typeface="Times New Roman"/>
                        </a:rPr>
                        <a:t> </a:t>
                      </a:r>
                      <a:r>
                        <a:rPr lang="en-US" sz="3300" spc="-100" baseline="0">
                          <a:solidFill>
                            <a:srgbClr val="000000"/>
                          </a:solidFill>
                          <a:effectLst/>
                          <a:latin typeface="Times New Roman"/>
                          <a:ea typeface="宋体"/>
                          <a:cs typeface="Times New Roman"/>
                        </a:rPr>
                        <a:t>to.</a:t>
                      </a:r>
                      <a:r>
                        <a:rPr lang="en-US" sz="3300" spc="-100" baseline="0">
                          <a:solidFill>
                            <a:srgbClr val="000000"/>
                          </a:solidFill>
                          <a:effectLst/>
                          <a:latin typeface="Times New Roman"/>
                          <a:ea typeface="仿宋"/>
                          <a:cs typeface="Times New Roman"/>
                        </a:rPr>
                        <a:t> </a:t>
                      </a:r>
                      <a:r>
                        <a:rPr lang="en-US" sz="3300" spc="-100" baseline="0">
                          <a:solidFill>
                            <a:srgbClr val="000000"/>
                          </a:solidFill>
                          <a:effectLst/>
                          <a:latin typeface="Times New Roman"/>
                          <a:ea typeface="宋体"/>
                          <a:cs typeface="Times New Roman"/>
                        </a:rPr>
                        <a:t>It</a:t>
                      </a:r>
                      <a:r>
                        <a:rPr lang="en-US" sz="3300" spc="-100" baseline="0">
                          <a:solidFill>
                            <a:srgbClr val="000000"/>
                          </a:solidFill>
                          <a:effectLst/>
                          <a:latin typeface="Times New Roman"/>
                          <a:ea typeface="仿宋"/>
                          <a:cs typeface="Times New Roman"/>
                        </a:rPr>
                        <a:t> </a:t>
                      </a:r>
                      <a:r>
                        <a:rPr lang="en-US" sz="3300" spc="-100" baseline="0">
                          <a:solidFill>
                            <a:srgbClr val="000000"/>
                          </a:solidFill>
                          <a:effectLst/>
                          <a:latin typeface="Times New Roman"/>
                          <a:ea typeface="宋体"/>
                          <a:cs typeface="Times New Roman"/>
                        </a:rPr>
                        <a:t>has</a:t>
                      </a:r>
                      <a:r>
                        <a:rPr lang="en-US" sz="3300" spc="-100" baseline="0">
                          <a:solidFill>
                            <a:srgbClr val="000000"/>
                          </a:solidFill>
                          <a:effectLst/>
                          <a:latin typeface="Times New Roman"/>
                          <a:ea typeface="仿宋"/>
                          <a:cs typeface="Times New Roman"/>
                        </a:rPr>
                        <a:t> </a:t>
                      </a:r>
                      <a:r>
                        <a:rPr lang="en-US" sz="3300" spc="-100" baseline="0">
                          <a:solidFill>
                            <a:srgbClr val="000000"/>
                          </a:solidFill>
                          <a:effectLst/>
                          <a:latin typeface="Times New Roman"/>
                          <a:ea typeface="宋体"/>
                          <a:cs typeface="Times New Roman"/>
                        </a:rPr>
                        <a:t>more</a:t>
                      </a:r>
                      <a:r>
                        <a:rPr lang="en-US" sz="3300" spc="-100" baseline="0">
                          <a:solidFill>
                            <a:srgbClr val="000000"/>
                          </a:solidFill>
                          <a:effectLst/>
                          <a:latin typeface="Times New Roman"/>
                          <a:ea typeface="仿宋"/>
                          <a:cs typeface="Times New Roman"/>
                        </a:rPr>
                        <a:t> </a:t>
                      </a:r>
                      <a:r>
                        <a:rPr lang="en-US" sz="3300" spc="-100" baseline="0">
                          <a:solidFill>
                            <a:srgbClr val="000000"/>
                          </a:solidFill>
                          <a:effectLst/>
                          <a:latin typeface="Times New Roman"/>
                          <a:ea typeface="宋体"/>
                          <a:cs typeface="Times New Roman"/>
                        </a:rPr>
                        <a:t>than</a:t>
                      </a:r>
                      <a:r>
                        <a:rPr lang="en-US" sz="3300" spc="-100" baseline="0">
                          <a:solidFill>
                            <a:srgbClr val="000000"/>
                          </a:solidFill>
                          <a:effectLst/>
                          <a:latin typeface="Times New Roman"/>
                          <a:ea typeface="仿宋"/>
                          <a:cs typeface="Times New Roman"/>
                        </a:rPr>
                        <a:t> </a:t>
                      </a:r>
                      <a:r>
                        <a:rPr lang="en-US" sz="3300" spc="-100" baseline="0">
                          <a:solidFill>
                            <a:srgbClr val="000000"/>
                          </a:solidFill>
                          <a:effectLst/>
                          <a:latin typeface="Times New Roman"/>
                          <a:ea typeface="宋体"/>
                          <a:cs typeface="Times New Roman"/>
                        </a:rPr>
                        <a:t>1</a:t>
                      </a:r>
                      <a:r>
                        <a:rPr lang="en-US" sz="3300" spc="-100" baseline="0">
                          <a:solidFill>
                            <a:srgbClr val="000000"/>
                          </a:solidFill>
                          <a:effectLst/>
                          <a:latin typeface="Times New Roman"/>
                          <a:ea typeface="仿宋"/>
                          <a:cs typeface="Times New Roman"/>
                        </a:rPr>
                        <a:t> </a:t>
                      </a:r>
                      <a:r>
                        <a:rPr lang="en-US" sz="3300" spc="-100" baseline="0">
                          <a:solidFill>
                            <a:srgbClr val="000000"/>
                          </a:solidFill>
                          <a:effectLst/>
                          <a:latin typeface="Times New Roman"/>
                          <a:ea typeface="宋体"/>
                          <a:cs typeface="Times New Roman"/>
                        </a:rPr>
                        <a:t>million</a:t>
                      </a:r>
                      <a:r>
                        <a:rPr lang="en-US" sz="3300" spc="-100" baseline="0">
                          <a:solidFill>
                            <a:srgbClr val="000000"/>
                          </a:solidFill>
                          <a:effectLst/>
                          <a:latin typeface="Times New Roman"/>
                          <a:ea typeface="仿宋"/>
                          <a:cs typeface="Times New Roman"/>
                        </a:rPr>
                        <a:t> </a:t>
                      </a:r>
                      <a:r>
                        <a:rPr lang="en-US" sz="3300" spc="-100" baseline="0">
                          <a:solidFill>
                            <a:srgbClr val="000000"/>
                          </a:solidFill>
                          <a:effectLst/>
                          <a:latin typeface="Times New Roman"/>
                          <a:ea typeface="宋体"/>
                          <a:cs typeface="Times New Roman"/>
                        </a:rPr>
                        <a:t>valuable</a:t>
                      </a:r>
                      <a:r>
                        <a:rPr lang="en-US" sz="3300" spc="-100" baseline="0">
                          <a:solidFill>
                            <a:srgbClr val="000000"/>
                          </a:solidFill>
                          <a:effectLst/>
                          <a:latin typeface="Times New Roman"/>
                          <a:ea typeface="仿宋"/>
                          <a:cs typeface="Times New Roman"/>
                        </a:rPr>
                        <a:t> </a:t>
                      </a:r>
                      <a:r>
                        <a:rPr lang="en-US" sz="3300" spc="-100" baseline="0">
                          <a:solidFill>
                            <a:srgbClr val="000000"/>
                          </a:solidFill>
                          <a:effectLst/>
                          <a:latin typeface="Times New Roman"/>
                          <a:ea typeface="宋体"/>
                          <a:cs typeface="Times New Roman"/>
                        </a:rPr>
                        <a:t>resources</a:t>
                      </a:r>
                      <a:r>
                        <a:rPr lang="zh-CN" sz="3300" spc="-100" baseline="0">
                          <a:solidFill>
                            <a:srgbClr val="000000"/>
                          </a:solidFill>
                          <a:effectLst/>
                          <a:latin typeface="Times New Roman"/>
                          <a:ea typeface="宋体"/>
                          <a:cs typeface="Times New Roman"/>
                        </a:rPr>
                        <a:t>（</a:t>
                      </a:r>
                      <a:r>
                        <a:rPr lang="zh-CN" sz="3300" spc="-100" baseline="0">
                          <a:solidFill>
                            <a:srgbClr val="000000"/>
                          </a:solidFill>
                          <a:effectLst/>
                          <a:latin typeface="Times New Roman"/>
                          <a:ea typeface="楷体"/>
                          <a:cs typeface="Times New Roman"/>
                        </a:rPr>
                        <a:t>资源</a:t>
                      </a:r>
                      <a:r>
                        <a:rPr lang="zh-CN" sz="3300" spc="-100" baseline="0">
                          <a:solidFill>
                            <a:srgbClr val="000000"/>
                          </a:solidFill>
                          <a:effectLst/>
                          <a:latin typeface="Times New Roman"/>
                          <a:ea typeface="宋体"/>
                          <a:cs typeface="Times New Roman"/>
                        </a:rPr>
                        <a:t>）</a:t>
                      </a:r>
                      <a:r>
                        <a:rPr lang="en-US" sz="3300" spc="-100" baseline="0">
                          <a:solidFill>
                            <a:srgbClr val="000000"/>
                          </a:solidFill>
                          <a:effectLst/>
                          <a:latin typeface="Times New Roman"/>
                          <a:ea typeface="宋体"/>
                          <a:cs typeface="Times New Roman"/>
                        </a:rPr>
                        <a:t>. </a:t>
                      </a:r>
                      <a:endParaRPr lang="zh-CN" sz="3300" spc="-100" baseline="0">
                        <a:solidFill>
                          <a:srgbClr val="000000"/>
                        </a:solidFill>
                        <a:effectLst/>
                        <a:latin typeface="Times New Roman"/>
                        <a:ea typeface="宋体"/>
                        <a:cs typeface="Times New Roman"/>
                      </a:endParaRPr>
                    </a:p>
                  </a:txBody>
                  <a:tcPr marL="16668" marR="166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9" name="fb1.jpg"/>
          <p:cNvPicPr/>
          <p:nvPr/>
        </p:nvPicPr>
        <p:blipFill>
          <a:blip r:embed="rId2"/>
          <a:stretch>
            <a:fillRect/>
          </a:stretch>
        </p:blipFill>
        <p:spPr>
          <a:xfrm>
            <a:off x="745406" y="1153352"/>
            <a:ext cx="1602740" cy="1602740"/>
          </a:xfrm>
          <a:prstGeom prst="rect">
            <a:avLst/>
          </a:prstGeom>
        </p:spPr>
      </p:pic>
      <p:pic>
        <p:nvPicPr>
          <p:cNvPr id="10" name="fb2.jpg"/>
          <p:cNvPicPr/>
          <p:nvPr/>
        </p:nvPicPr>
        <p:blipFill>
          <a:blip r:embed="rId3"/>
          <a:stretch>
            <a:fillRect/>
          </a:stretch>
        </p:blipFill>
        <p:spPr>
          <a:xfrm>
            <a:off x="707941" y="3727296"/>
            <a:ext cx="1645920" cy="1645920"/>
          </a:xfrm>
          <a:prstGeom prst="rect">
            <a:avLst/>
          </a:prstGeom>
        </p:spPr>
      </p:pic>
    </p:spTree>
    <p:extLst>
      <p:ext uri="{BB962C8B-B14F-4D97-AF65-F5344CB8AC3E}">
        <p14:creationId xmlns:p14="http://schemas.microsoft.com/office/powerpoint/2010/main" val="4148673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nvPr>
        </p:nvGraphicFramePr>
        <p:xfrm>
          <a:off x="406574" y="1042392"/>
          <a:ext cx="11305256" cy="4114800"/>
        </p:xfrm>
        <a:graphic>
          <a:graphicData uri="http://schemas.openxmlformats.org/drawingml/2006/table">
            <a:tbl>
              <a:tblPr firstRow="1" firstCol="1" bandRow="1"/>
              <a:tblGrid>
                <a:gridCol w="1872208">
                  <a:extLst>
                    <a:ext uri="{9D8B030D-6E8A-4147-A177-3AD203B41FA5}">
                      <a16:colId xmlns:a16="http://schemas.microsoft.com/office/drawing/2014/main" val="20000"/>
                    </a:ext>
                  </a:extLst>
                </a:gridCol>
                <a:gridCol w="9433048">
                  <a:extLst>
                    <a:ext uri="{9D8B030D-6E8A-4147-A177-3AD203B41FA5}">
                      <a16:colId xmlns:a16="http://schemas.microsoft.com/office/drawing/2014/main" val="20001"/>
                    </a:ext>
                  </a:extLst>
                </a:gridCol>
              </a:tblGrid>
              <a:tr h="1234354">
                <a:tc>
                  <a:txBody>
                    <a:bodyPr/>
                    <a:lstStyle/>
                    <a:p>
                      <a:pPr algn="ctr" hangingPunct="0">
                        <a:lnSpc>
                          <a:spcPct val="150000"/>
                        </a:lnSpc>
                        <a:spcAft>
                          <a:spcPts val="0"/>
                        </a:spcAft>
                      </a:pPr>
                      <a:endParaRPr lang="en-US" sz="36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3600">
                          <a:solidFill>
                            <a:srgbClr val="000000"/>
                          </a:solidFill>
                          <a:effectLst/>
                          <a:latin typeface="Times New Roman"/>
                          <a:ea typeface="宋体"/>
                          <a:cs typeface="Times New Roman"/>
                        </a:rPr>
                        <a:t>　　</a:t>
                      </a:r>
                      <a:r>
                        <a:rPr lang="en-US" sz="3600">
                          <a:solidFill>
                            <a:srgbClr val="000000"/>
                          </a:solidFill>
                          <a:effectLst/>
                          <a:latin typeface="Times New Roman"/>
                          <a:ea typeface="宋体"/>
                          <a:cs typeface="Times New Roman"/>
                        </a:rPr>
                        <a:t>Google Maps can be downloaded for offline use. Make your own maps by including directions and points of interest. After making a custom</a:t>
                      </a:r>
                      <a:r>
                        <a:rPr lang="zh-CN" sz="3600">
                          <a:solidFill>
                            <a:srgbClr val="000000"/>
                          </a:solidFill>
                          <a:effectLst/>
                          <a:latin typeface="Times New Roman"/>
                          <a:ea typeface="宋体"/>
                          <a:cs typeface="Times New Roman"/>
                        </a:rPr>
                        <a:t>（</a:t>
                      </a:r>
                      <a:r>
                        <a:rPr lang="zh-CN" sz="3600">
                          <a:solidFill>
                            <a:srgbClr val="000000"/>
                          </a:solidFill>
                          <a:effectLst/>
                          <a:latin typeface="Times New Roman"/>
                          <a:ea typeface="楷体"/>
                          <a:cs typeface="Times New Roman"/>
                        </a:rPr>
                        <a:t>自定义</a:t>
                      </a:r>
                      <a:r>
                        <a:rPr lang="zh-CN" sz="3600">
                          <a:solidFill>
                            <a:srgbClr val="000000"/>
                          </a:solidFill>
                          <a:effectLst/>
                          <a:latin typeface="Times New Roman"/>
                          <a:ea typeface="宋体"/>
                          <a:cs typeface="Times New Roman"/>
                        </a:rPr>
                        <a:t>）</a:t>
                      </a:r>
                      <a:r>
                        <a:rPr lang="en-US" sz="3600">
                          <a:solidFill>
                            <a:srgbClr val="000000"/>
                          </a:solidFill>
                          <a:effectLst/>
                          <a:latin typeface="Times New Roman"/>
                          <a:ea typeface="宋体"/>
                          <a:cs typeface="Times New Roman"/>
                        </a:rPr>
                        <a:t> map, other people can see where you are going or join you in your trip. </a:t>
                      </a:r>
                      <a:endParaRPr lang="zh-CN" sz="3600">
                        <a:solidFill>
                          <a:srgbClr val="000000"/>
                        </a:solidFill>
                        <a:effectLst/>
                        <a:latin typeface="Times New Roman"/>
                        <a:ea typeface="宋体"/>
                        <a:cs typeface="Times New Roman"/>
                      </a:endParaRPr>
                    </a:p>
                  </a:txBody>
                  <a:tcPr marL="16668" marR="166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pic>
        <p:nvPicPr>
          <p:cNvPr id="8" name="fb3.jpg"/>
          <p:cNvPicPr/>
          <p:nvPr/>
        </p:nvPicPr>
        <p:blipFill>
          <a:blip r:embed="rId2"/>
          <a:stretch>
            <a:fillRect/>
          </a:stretch>
        </p:blipFill>
        <p:spPr>
          <a:xfrm>
            <a:off x="612736" y="2024352"/>
            <a:ext cx="1440160" cy="2037578"/>
          </a:xfrm>
          <a:prstGeom prst="rect">
            <a:avLst/>
          </a:prstGeom>
        </p:spPr>
      </p:pic>
    </p:spTree>
    <p:extLst>
      <p:ext uri="{BB962C8B-B14F-4D97-AF65-F5344CB8AC3E}">
        <p14:creationId xmlns:p14="http://schemas.microsoft.com/office/powerpoint/2010/main" val="2424581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nvPr>
        </p:nvGraphicFramePr>
        <p:xfrm>
          <a:off x="453182" y="980728"/>
          <a:ext cx="11305256" cy="4114800"/>
        </p:xfrm>
        <a:graphic>
          <a:graphicData uri="http://schemas.openxmlformats.org/drawingml/2006/table">
            <a:tbl>
              <a:tblPr firstRow="1" firstCol="1" bandRow="1"/>
              <a:tblGrid>
                <a:gridCol w="1897608">
                  <a:extLst>
                    <a:ext uri="{9D8B030D-6E8A-4147-A177-3AD203B41FA5}">
                      <a16:colId xmlns:a16="http://schemas.microsoft.com/office/drawing/2014/main" val="20000"/>
                    </a:ext>
                  </a:extLst>
                </a:gridCol>
                <a:gridCol w="9407648">
                  <a:extLst>
                    <a:ext uri="{9D8B030D-6E8A-4147-A177-3AD203B41FA5}">
                      <a16:colId xmlns:a16="http://schemas.microsoft.com/office/drawing/2014/main" val="20001"/>
                    </a:ext>
                  </a:extLst>
                </a:gridCol>
              </a:tblGrid>
              <a:tr h="1234354">
                <a:tc>
                  <a:txBody>
                    <a:bodyPr/>
                    <a:lstStyle/>
                    <a:p>
                      <a:pPr algn="ctr" hangingPunct="0">
                        <a:lnSpc>
                          <a:spcPct val="150000"/>
                        </a:lnSpc>
                        <a:spcAft>
                          <a:spcPts val="0"/>
                        </a:spcAft>
                      </a:pPr>
                      <a:endParaRPr lang="en-US" sz="3600">
                        <a:solidFill>
                          <a:srgbClr val="000000"/>
                        </a:solidFill>
                        <a:effectLst/>
                        <a:latin typeface="Times New Roman"/>
                        <a:ea typeface="宋体"/>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3600">
                          <a:solidFill>
                            <a:srgbClr val="000000"/>
                          </a:solidFill>
                          <a:effectLst/>
                          <a:latin typeface="Times New Roman"/>
                          <a:ea typeface="宋体"/>
                          <a:cs typeface="Times New Roman"/>
                        </a:rPr>
                        <a:t>　　</a:t>
                      </a:r>
                      <a:r>
                        <a:rPr lang="en-US" sz="3600">
                          <a:solidFill>
                            <a:srgbClr val="000000"/>
                          </a:solidFill>
                          <a:effectLst/>
                          <a:latin typeface="Times New Roman"/>
                          <a:ea typeface="宋体"/>
                          <a:cs typeface="Times New Roman"/>
                        </a:rPr>
                        <a:t>Qu</a:t>
                      </a:r>
                      <a:r>
                        <a:rPr lang="en-US" sz="3600" spc="-100" baseline="0">
                          <a:solidFill>
                            <a:srgbClr val="000000"/>
                          </a:solidFill>
                          <a:effectLst/>
                          <a:latin typeface="Times New Roman"/>
                          <a:ea typeface="宋体"/>
                          <a:cs typeface="Times New Roman"/>
                        </a:rPr>
                        <a:t>izlet is a </a:t>
                      </a:r>
                      <a:r>
                        <a:rPr lang="zh-CN" sz="3600" u="sng" spc="-100" baseline="0">
                          <a:solidFill>
                            <a:srgbClr val="000000"/>
                          </a:solidFill>
                          <a:effectLst/>
                          <a:uFill>
                            <a:solidFill>
                              <a:srgbClr val="000000"/>
                            </a:solidFill>
                          </a:uFill>
                          <a:latin typeface="Times New Roman"/>
                          <a:ea typeface="宋体"/>
                          <a:cs typeface="Times New Roman"/>
                        </a:rPr>
                        <a:t>　　　　</a:t>
                      </a:r>
                      <a:r>
                        <a:rPr lang="en-US" sz="3600" spc="-100" baseline="0">
                          <a:solidFill>
                            <a:srgbClr val="000000"/>
                          </a:solidFill>
                          <a:effectLst/>
                          <a:latin typeface="Times New Roman"/>
                          <a:ea typeface="宋体"/>
                          <a:cs typeface="Times New Roman"/>
                        </a:rPr>
                        <a:t>app. It is filled with cards on many subjects. It has subjects like languages and wor</a:t>
                      </a:r>
                      <a:r>
                        <a:rPr lang="en-US" sz="3600">
                          <a:solidFill>
                            <a:srgbClr val="000000"/>
                          </a:solidFill>
                          <a:effectLst/>
                          <a:latin typeface="Times New Roman"/>
                          <a:ea typeface="宋体"/>
                          <a:cs typeface="Times New Roman"/>
                        </a:rPr>
                        <a:t>ds, maths and science, history and geography, and so on. Quizlet has games to play and tests to take too.</a:t>
                      </a:r>
                      <a:endParaRPr lang="zh-CN" sz="3600">
                        <a:solidFill>
                          <a:srgbClr val="000000"/>
                        </a:solidFill>
                        <a:effectLst/>
                        <a:latin typeface="Times New Roman"/>
                        <a:ea typeface="宋体"/>
                        <a:cs typeface="Times New Roman"/>
                      </a:endParaRPr>
                    </a:p>
                  </a:txBody>
                  <a:tcPr marL="16668" marR="1666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pic>
        <p:nvPicPr>
          <p:cNvPr id="4" name="fb4.jpg"/>
          <p:cNvPicPr/>
          <p:nvPr/>
        </p:nvPicPr>
        <p:blipFill>
          <a:blip r:embed="rId2"/>
          <a:stretch>
            <a:fillRect/>
          </a:stretch>
        </p:blipFill>
        <p:spPr>
          <a:xfrm>
            <a:off x="588448" y="2128539"/>
            <a:ext cx="1663700" cy="1642745"/>
          </a:xfrm>
          <a:prstGeom prst="rect">
            <a:avLst/>
          </a:prstGeom>
        </p:spPr>
      </p:pic>
    </p:spTree>
    <p:extLst>
      <p:ext uri="{BB962C8B-B14F-4D97-AF65-F5344CB8AC3E}">
        <p14:creationId xmlns:p14="http://schemas.microsoft.com/office/powerpoint/2010/main" val="2621927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can use Google Maps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727825"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talk with friends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 free meals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727825"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make a map by ourselves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book hotels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online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38497" y="934599"/>
            <a:ext cx="518091" cy="646331"/>
          </a:xfrm>
          <a:prstGeom prst="rect">
            <a:avLst/>
          </a:prstGeom>
        </p:spPr>
        <p:txBody>
          <a:bodyPr wrap="none">
            <a:spAutoFit/>
          </a:bodyPr>
          <a:lstStyle/>
          <a:p>
            <a:r>
              <a:rPr lang="en-US" altLang="zh-CN" sz="3600" smtClean="0"/>
              <a:t>C</a:t>
            </a:r>
            <a:endParaRPr lang="zh-CN" altLang="en-US"/>
          </a:p>
        </p:txBody>
      </p:sp>
      <p:sp>
        <p:nvSpPr>
          <p:cNvPr id="4" name="内容占位符 3"/>
          <p:cNvSpPr txBox="1">
            <a:spLocks/>
          </p:cNvSpPr>
          <p:nvPr/>
        </p:nvSpPr>
        <p:spPr bwMode="auto">
          <a:xfrm>
            <a:off x="360854" y="3134952"/>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cs typeface="Times New Roman"/>
              </a:rPr>
              <a:t>[</a:t>
            </a:r>
            <a:r>
              <a:rPr lang="zh-CN" altLang="zh-CN" b="1" smtClean="0">
                <a:solidFill>
                  <a:srgbClr val="FF0000"/>
                </a:solidFill>
                <a:ea typeface="黑体"/>
                <a:cs typeface="Times New Roman"/>
              </a:rPr>
              <a:t>解析</a:t>
            </a:r>
            <a:r>
              <a:rPr lang="en-US" altLang="zh-CN" b="1" smtClean="0">
                <a:solidFill>
                  <a:srgbClr val="FF0000"/>
                </a:solidFill>
                <a:cs typeface="Times New Roman"/>
              </a:rPr>
              <a:t>]</a:t>
            </a:r>
            <a:r>
              <a:rPr lang="zh-CN" altLang="zh-CN" b="1" smtClean="0">
                <a:solidFill>
                  <a:srgbClr val="FF0000"/>
                </a:solidFill>
                <a:cs typeface="Times New Roman"/>
              </a:rPr>
              <a:t>细节理解题。根据表格第三栏中的</a:t>
            </a:r>
            <a:r>
              <a:rPr lang="en-US" altLang="zh-CN" b="1" smtClean="0">
                <a:solidFill>
                  <a:srgbClr val="FF0000"/>
                </a:solidFill>
                <a:cs typeface="Times New Roman"/>
              </a:rPr>
              <a:t>“Make your own maps by including directions and points of interest.”</a:t>
            </a:r>
            <a:r>
              <a:rPr lang="zh-CN" altLang="zh-CN" b="1" smtClean="0">
                <a:solidFill>
                  <a:srgbClr val="FF0000"/>
                </a:solidFill>
                <a:cs typeface="Times New Roman"/>
              </a:rPr>
              <a:t>可知，我们可以用谷歌地图软件制作地图。故选</a:t>
            </a:r>
            <a:r>
              <a:rPr lang="en-US" altLang="zh-CN" b="1" smtClean="0">
                <a:solidFill>
                  <a:srgbClr val="FF0000"/>
                </a:solidFill>
                <a:cs typeface="Times New Roman"/>
              </a:rPr>
              <a:t>C</a:t>
            </a:r>
            <a:r>
              <a:rPr lang="zh-CN" altLang="zh-CN" b="1" smtClean="0">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3976998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16320"/>
          </a:xfrm>
        </p:spPr>
        <p:txBody>
          <a:bodyPr/>
          <a:lstStyle/>
          <a:p>
            <a:pPr hangingPunct="0">
              <a:spcAft>
                <a:spcPts val="0"/>
              </a:spcAft>
              <a:tabLst>
                <a:tab pos="4660900" algn="l"/>
                <a:tab pos="9861550" algn="l"/>
              </a:tabLst>
            </a:pPr>
            <a:r>
              <a:rPr lang="zh-CN" altLang="zh-CN" smtClean="0">
                <a:solidFill>
                  <a:srgbClr val="000000"/>
                </a:solidFill>
                <a:cs typeface="Times New Roman"/>
              </a:rPr>
              <a:t>（</a:t>
            </a:r>
            <a:r>
              <a:rPr lang="zh-CN" altLang="zh-CN">
                <a:solidFill>
                  <a:srgbClr val="000000"/>
                </a:solidFill>
                <a:cs typeface="Times New Roman"/>
              </a:rPr>
              <a:t>　</a:t>
            </a:r>
            <a:r>
              <a:rPr lang="en-US" altLang="zh-CN" smtClean="0">
                <a:solidFill>
                  <a:srgbClr val="000000"/>
                </a:solidFill>
                <a:cs typeface="Times New Roman"/>
              </a:rPr>
              <a:t> </a:t>
            </a:r>
            <a:r>
              <a:rPr lang="zh-CN" altLang="zh-CN" smtClean="0">
                <a:solidFill>
                  <a:srgbClr val="000000"/>
                </a:solidFill>
                <a:cs typeface="Times New Roman"/>
              </a:rPr>
              <a:t>）</a:t>
            </a:r>
            <a:r>
              <a:rPr lang="en-US" altLang="zh-CN">
                <a:solidFill>
                  <a:srgbClr val="00B0F0"/>
                </a:solidFill>
                <a:cs typeface="Times New Roman"/>
              </a:rPr>
              <a:t>2</a:t>
            </a:r>
            <a:r>
              <a:rPr lang="en-US" altLang="zh-CN" smtClean="0">
                <a:solidFill>
                  <a:srgbClr val="00B0F0"/>
                </a:solidFill>
                <a:cs typeface="Times New Roman"/>
              </a:rPr>
              <a:t>.              	</a:t>
            </a:r>
            <a:r>
              <a:rPr lang="en-US" altLang="zh-CN" smtClean="0">
                <a:solidFill>
                  <a:srgbClr val="00B0F0"/>
                </a:solidFill>
                <a:ea typeface="楷体"/>
                <a:cs typeface="Times New Roman"/>
              </a:rPr>
              <a:t>                </a:t>
            </a:r>
            <a:r>
              <a:rPr lang="en-US" altLang="zh-CN" smtClean="0">
                <a:solidFill>
                  <a:srgbClr val="000000"/>
                </a:solidFill>
                <a:cs typeface="Times New Roman"/>
              </a:rPr>
              <a:t>We </a:t>
            </a:r>
            <a:r>
              <a:rPr lang="en-US" altLang="zh-CN">
                <a:solidFill>
                  <a:srgbClr val="000000"/>
                </a:solidFill>
                <a:cs typeface="Times New Roman"/>
              </a:rPr>
              <a:t>can put the word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 in the blank about Quizlet.</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A. game	B. study	</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map	D. health</a:t>
            </a:r>
            <a:endParaRPr lang="zh-CN" altLang="zh-CN" sz="1200">
              <a:solidFill>
                <a:srgbClr val="000000"/>
              </a:solidFill>
              <a:cs typeface="Times New Roman"/>
            </a:endParaRPr>
          </a:p>
        </p:txBody>
      </p:sp>
      <p:pic>
        <p:nvPicPr>
          <p:cNvPr id="2" name="图片 1"/>
          <p:cNvPicPr>
            <a:picLocks noChangeAspect="1"/>
          </p:cNvPicPr>
          <p:nvPr/>
        </p:nvPicPr>
        <p:blipFill>
          <a:blip r:embed="rId2"/>
          <a:stretch>
            <a:fillRect/>
          </a:stretch>
        </p:blipFill>
        <p:spPr>
          <a:xfrm>
            <a:off x="2422798" y="917347"/>
            <a:ext cx="4371783" cy="621875"/>
          </a:xfrm>
          <a:prstGeom prst="rect">
            <a:avLst/>
          </a:prstGeom>
        </p:spPr>
      </p:pic>
      <p:sp>
        <p:nvSpPr>
          <p:cNvPr id="5" name="矩形 4"/>
          <p:cNvSpPr/>
          <p:nvPr/>
        </p:nvSpPr>
        <p:spPr>
          <a:xfrm>
            <a:off x="924882" y="917347"/>
            <a:ext cx="492443" cy="646331"/>
          </a:xfrm>
          <a:prstGeom prst="rect">
            <a:avLst/>
          </a:prstGeom>
        </p:spPr>
        <p:txBody>
          <a:bodyPr wrap="none">
            <a:spAutoFit/>
          </a:bodyPr>
          <a:lstStyle/>
          <a:p>
            <a:r>
              <a:rPr lang="en-US" altLang="zh-CN" sz="3600" smtClean="0"/>
              <a:t>B</a:t>
            </a:r>
            <a:endParaRPr lang="zh-CN" altLang="en-US"/>
          </a:p>
        </p:txBody>
      </p:sp>
    </p:spTree>
    <p:extLst>
      <p:ext uri="{BB962C8B-B14F-4D97-AF65-F5344CB8AC3E}">
        <p14:creationId xmlns:p14="http://schemas.microsoft.com/office/powerpoint/2010/main" val="3205278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06503"/>
            <a:ext cx="11485848" cy="4142160"/>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单词还原题。根据空后的内容</a:t>
            </a:r>
            <a:r>
              <a:rPr lang="en-US" altLang="zh-CN" b="1">
                <a:solidFill>
                  <a:srgbClr val="FF0000"/>
                </a:solidFill>
                <a:cs typeface="Times New Roman"/>
              </a:rPr>
              <a:t>“It is filled with cards on many subjects. It has subjects like languages and words, maths and science, history and geography, and so on.”</a:t>
            </a:r>
            <a:r>
              <a:rPr lang="zh-CN" altLang="zh-CN" b="1">
                <a:solidFill>
                  <a:srgbClr val="FF0000"/>
                </a:solidFill>
                <a:cs typeface="Times New Roman"/>
              </a:rPr>
              <a:t>可知，这款软件包含很多知识模块，因此推断出，</a:t>
            </a:r>
            <a:r>
              <a:rPr lang="en-US" altLang="zh-CN" b="1">
                <a:solidFill>
                  <a:srgbClr val="FF0000"/>
                </a:solidFill>
                <a:cs typeface="Times New Roman"/>
              </a:rPr>
              <a:t>Quizlet</a:t>
            </a:r>
            <a:r>
              <a:rPr lang="zh-CN" altLang="zh-CN" b="1">
                <a:solidFill>
                  <a:srgbClr val="FF0000"/>
                </a:solidFill>
                <a:cs typeface="Times New Roman"/>
              </a:rPr>
              <a:t>是一个学习软件。故选</a:t>
            </a:r>
            <a:r>
              <a:rPr lang="en-US" altLang="zh-CN" b="1">
                <a:solidFill>
                  <a:srgbClr val="FF0000"/>
                </a:solidFill>
                <a:cs typeface="Times New Roman"/>
              </a:rPr>
              <a:t>B</a:t>
            </a:r>
            <a:r>
              <a:rPr lang="zh-CN" altLang="zh-CN" b="1">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916003660"/>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320</Words>
  <Application>Microsoft Office PowerPoint</Application>
  <PresentationFormat>自定义</PresentationFormat>
  <Paragraphs>28</Paragraphs>
  <Slides>12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12</vt:i4>
      </vt:variant>
    </vt:vector>
  </HeadingPairs>
  <TitlesOfParts>
    <vt:vector size="21"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2025-09-13T08:47:53Z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